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56" r:id="rId3"/>
    <p:sldId id="257" r:id="rId4"/>
    <p:sldId id="258" r:id="rId5"/>
    <p:sldId id="309" r:id="rId6"/>
    <p:sldId id="335" r:id="rId7"/>
    <p:sldId id="303" r:id="rId8"/>
    <p:sldId id="336" r:id="rId9"/>
    <p:sldId id="324" r:id="rId10"/>
    <p:sldId id="330" r:id="rId11"/>
    <p:sldId id="337" r:id="rId12"/>
    <p:sldId id="327" r:id="rId13"/>
    <p:sldId id="332" r:id="rId14"/>
    <p:sldId id="262" r:id="rId15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5">
          <p15:clr>
            <a:srgbClr val="A4A3A4"/>
          </p15:clr>
        </p15:guide>
        <p15:guide id="2" pos="29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6C6"/>
    <a:srgbClr val="A39CCE"/>
    <a:srgbClr val="93C9CD"/>
    <a:srgbClr val="8FC4C7"/>
    <a:srgbClr val="96CED2"/>
    <a:srgbClr val="C2E0E2"/>
    <a:srgbClr val="7C92B9"/>
    <a:srgbClr val="90C6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3"/>
    <p:restoredTop sz="94660"/>
  </p:normalViewPr>
  <p:slideViewPr>
    <p:cSldViewPr snapToGrid="0" showGuides="1">
      <p:cViewPr varScale="1">
        <p:scale>
          <a:sx n="86" d="100"/>
          <a:sy n="86" d="100"/>
        </p:scale>
        <p:origin x="614" y="48"/>
      </p:cViewPr>
      <p:guideLst>
        <p:guide orient="horz" pos="2175"/>
        <p:guide pos="29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ea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 userDrawn="1">
            <p:ph type="pic" sz="quarter" idx="14"/>
          </p:nvPr>
        </p:nvSpPr>
        <p:spPr>
          <a:xfrm>
            <a:off x="924729" y="2099434"/>
            <a:ext cx="1517498" cy="1517498"/>
          </a:xfrm>
          <a:prstGeom prst="ellipse">
            <a:avLst/>
          </a:prstGeom>
        </p:spPr>
        <p:txBody>
          <a:bodyPr/>
          <a:lstStyle/>
          <a:p>
            <a:pPr fontAlgn="auto"/>
            <a:endParaRPr lang="fr-CA" strike="noStrike" noProof="1"/>
          </a:p>
        </p:txBody>
      </p:sp>
      <p:sp>
        <p:nvSpPr>
          <p:cNvPr id="36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6441609" y="2099434"/>
            <a:ext cx="1517498" cy="1517498"/>
          </a:xfrm>
          <a:prstGeom prst="ellipse">
            <a:avLst/>
          </a:prstGeom>
        </p:spPr>
        <p:txBody>
          <a:bodyPr/>
          <a:lstStyle/>
          <a:p>
            <a:pPr fontAlgn="auto"/>
            <a:endParaRPr lang="fr-CA" strike="noStrike" noProof="1"/>
          </a:p>
        </p:txBody>
      </p:sp>
      <p:sp>
        <p:nvSpPr>
          <p:cNvPr id="39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924729" y="4390497"/>
            <a:ext cx="1517498" cy="1517498"/>
          </a:xfrm>
          <a:prstGeom prst="ellipse">
            <a:avLst/>
          </a:prstGeom>
        </p:spPr>
        <p:txBody>
          <a:bodyPr/>
          <a:lstStyle/>
          <a:p>
            <a:pPr fontAlgn="auto"/>
            <a:endParaRPr lang="fr-CA" strike="noStrike" noProof="1"/>
          </a:p>
        </p:txBody>
      </p:sp>
      <p:sp>
        <p:nvSpPr>
          <p:cNvPr id="40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6441609" y="4390497"/>
            <a:ext cx="1517498" cy="1517498"/>
          </a:xfrm>
          <a:prstGeom prst="ellipse">
            <a:avLst/>
          </a:prstGeom>
        </p:spPr>
        <p:txBody>
          <a:bodyPr/>
          <a:lstStyle/>
          <a:p>
            <a:pPr fontAlgn="auto"/>
            <a:endParaRPr lang="fr-CA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1058899" y="1828800"/>
            <a:ext cx="4859988" cy="2829697"/>
          </a:xfrm>
          <a:prstGeom prst="rect">
            <a:avLst/>
          </a:prstGeom>
          <a:pattFill prst="pct40">
            <a:fgClr>
              <a:schemeClr val="bg1"/>
            </a:fgClr>
            <a:bgClr>
              <a:schemeClr val="bg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aseline="0">
                <a:latin typeface="Source Sans Pro" charset="0"/>
              </a:defRPr>
            </a:lvl1pPr>
          </a:lstStyle>
          <a:p>
            <a:pPr fontAlgn="auto"/>
            <a:r>
              <a:rPr lang="en-US" strike="noStrike" noProof="1"/>
              <a:t>Insert Image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6174597" y="1828800"/>
            <a:ext cx="4859988" cy="2829697"/>
          </a:xfrm>
          <a:prstGeom prst="rect">
            <a:avLst/>
          </a:prstGeom>
          <a:pattFill prst="pct40">
            <a:fgClr>
              <a:schemeClr val="bg1"/>
            </a:fgClr>
            <a:bgClr>
              <a:schemeClr val="bg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aseline="0">
                <a:latin typeface="Source Sans Pro" charset="0"/>
              </a:defRPr>
            </a:lvl1pPr>
          </a:lstStyle>
          <a:p>
            <a:pPr fontAlgn="auto"/>
            <a:r>
              <a:rPr lang="en-US" strike="noStrike" noProof="1"/>
              <a:t>Insert Image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ea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 userDrawn="1">
            <p:ph type="pic" sz="quarter" idx="14"/>
          </p:nvPr>
        </p:nvSpPr>
        <p:spPr>
          <a:xfrm>
            <a:off x="924729" y="2099434"/>
            <a:ext cx="1517498" cy="1517498"/>
          </a:xfrm>
          <a:prstGeom prst="ellipse">
            <a:avLst/>
          </a:prstGeom>
        </p:spPr>
        <p:txBody>
          <a:bodyPr/>
          <a:lstStyle/>
          <a:p>
            <a:pPr fontAlgn="auto"/>
            <a:endParaRPr lang="fr-CA" strike="noStrike" noProof="1"/>
          </a:p>
        </p:txBody>
      </p:sp>
      <p:sp>
        <p:nvSpPr>
          <p:cNvPr id="36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6441609" y="2099434"/>
            <a:ext cx="1517498" cy="1517498"/>
          </a:xfrm>
          <a:prstGeom prst="ellipse">
            <a:avLst/>
          </a:prstGeom>
        </p:spPr>
        <p:txBody>
          <a:bodyPr/>
          <a:lstStyle/>
          <a:p>
            <a:pPr fontAlgn="auto"/>
            <a:endParaRPr lang="fr-CA" strike="noStrike" noProof="1"/>
          </a:p>
        </p:txBody>
      </p:sp>
      <p:sp>
        <p:nvSpPr>
          <p:cNvPr id="39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924729" y="4390497"/>
            <a:ext cx="1517498" cy="1517498"/>
          </a:xfrm>
          <a:prstGeom prst="ellipse">
            <a:avLst/>
          </a:prstGeom>
        </p:spPr>
        <p:txBody>
          <a:bodyPr/>
          <a:lstStyle/>
          <a:p>
            <a:pPr fontAlgn="auto"/>
            <a:endParaRPr lang="fr-CA" strike="noStrike" noProof="1"/>
          </a:p>
        </p:txBody>
      </p:sp>
      <p:sp>
        <p:nvSpPr>
          <p:cNvPr id="40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6441609" y="4390497"/>
            <a:ext cx="1517498" cy="1517498"/>
          </a:xfrm>
          <a:prstGeom prst="ellipse">
            <a:avLst/>
          </a:prstGeom>
        </p:spPr>
        <p:txBody>
          <a:bodyPr/>
          <a:lstStyle/>
          <a:p>
            <a:pPr fontAlgn="auto"/>
            <a:endParaRPr lang="fr-CA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739460" y="1090339"/>
            <a:ext cx="4524706" cy="1325563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828799" y="2144054"/>
            <a:ext cx="1719471" cy="162932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fontAlgn="auto"/>
            <a:r>
              <a:rPr lang="en-US" strike="noStrike" noProof="1"/>
              <a:t>Drag &amp; Drop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828799" y="4145311"/>
            <a:ext cx="1719471" cy="162932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fontAlgn="auto"/>
            <a:r>
              <a:rPr lang="en-US" strike="noStrike" noProof="1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64166" y="2144054"/>
            <a:ext cx="1719471" cy="162932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fontAlgn="auto"/>
            <a:r>
              <a:rPr lang="en-US" strike="noStrike" noProof="1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264166" y="4145311"/>
            <a:ext cx="1719471" cy="162932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fontAlgn="auto"/>
            <a:r>
              <a:rPr lang="en-US" strike="noStrike" noProof="1"/>
              <a:t>Drag &amp; Drop Image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1058899" y="1828800"/>
            <a:ext cx="4859988" cy="2829697"/>
          </a:xfrm>
          <a:prstGeom prst="rect">
            <a:avLst/>
          </a:prstGeom>
          <a:pattFill prst="pct40">
            <a:fgClr>
              <a:schemeClr val="bg1"/>
            </a:fgClr>
            <a:bgClr>
              <a:schemeClr val="bg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aseline="0">
                <a:latin typeface="Source Sans Pro" charset="0"/>
              </a:defRPr>
            </a:lvl1pPr>
          </a:lstStyle>
          <a:p>
            <a:pPr fontAlgn="auto"/>
            <a:r>
              <a:rPr lang="en-US" strike="noStrike" noProof="1"/>
              <a:t>Insert Image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6174597" y="1828800"/>
            <a:ext cx="4859988" cy="2829697"/>
          </a:xfrm>
          <a:prstGeom prst="rect">
            <a:avLst/>
          </a:prstGeom>
          <a:pattFill prst="pct40">
            <a:fgClr>
              <a:schemeClr val="bg1"/>
            </a:fgClr>
            <a:bgClr>
              <a:schemeClr val="bg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aseline="0">
                <a:latin typeface="Source Sans Pro" charset="0"/>
              </a:defRPr>
            </a:lvl1pPr>
          </a:lstStyle>
          <a:p>
            <a:pPr fontAlgn="auto"/>
            <a:r>
              <a:rPr lang="en-US" strike="noStrike" noProof="1"/>
              <a:t>Insert Image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</p:sldLayoutIdLst>
  <p:transition spd="med"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70BCFC93-AFF5-42E2-A8B1-11BCB30641D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2020/11/30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CE5694ED-9779-462D-B944-BCEDAD1247B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ransition spd="med"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3" y="3095625"/>
            <a:ext cx="8753475" cy="3762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0" y="0"/>
            <a:ext cx="6642100" cy="184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2" name="图片 3"/>
          <p:cNvPicPr>
            <a:picLocks noChangeAspect="1"/>
          </p:cNvPicPr>
          <p:nvPr/>
        </p:nvPicPr>
        <p:blipFill>
          <a:blip r:embed="rId5"/>
          <a:srcRect l="15488" r="1795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53" name="组合 26"/>
          <p:cNvGrpSpPr/>
          <p:nvPr/>
        </p:nvGrpSpPr>
        <p:grpSpPr>
          <a:xfrm>
            <a:off x="1" y="2313305"/>
            <a:ext cx="10929938" cy="2511425"/>
            <a:chOff x="-27057" y="2340912"/>
            <a:chExt cx="9203015" cy="2511117"/>
          </a:xfrm>
        </p:grpSpPr>
        <p:sp>
          <p:nvSpPr>
            <p:cNvPr id="7" name="矩形 6"/>
            <p:cNvSpPr/>
            <p:nvPr/>
          </p:nvSpPr>
          <p:spPr>
            <a:xfrm>
              <a:off x="-27057" y="2340912"/>
              <a:ext cx="9203015" cy="2511117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solidFill>
                  <a:srgbClr val="778EB7"/>
                </a:solidFill>
              </a:endParaRPr>
            </a:p>
          </p:txBody>
        </p:sp>
        <p:grpSp>
          <p:nvGrpSpPr>
            <p:cNvPr id="2055" name="组合 7"/>
            <p:cNvGrpSpPr/>
            <p:nvPr/>
          </p:nvGrpSpPr>
          <p:grpSpPr>
            <a:xfrm>
              <a:off x="52476" y="2570653"/>
              <a:ext cx="9007368" cy="1555991"/>
              <a:chOff x="-66621" y="2637155"/>
              <a:chExt cx="9007368" cy="1555991"/>
            </a:xfrm>
          </p:grpSpPr>
          <p:sp>
            <p:nvSpPr>
              <p:cNvPr id="2056" name="文本框 18"/>
              <p:cNvSpPr txBox="1"/>
              <p:nvPr/>
            </p:nvSpPr>
            <p:spPr>
              <a:xfrm>
                <a:off x="-66621" y="2637155"/>
                <a:ext cx="9007368" cy="15559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800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小组实验设计</a:t>
                </a:r>
              </a:p>
              <a:p>
                <a:pPr algn="dist"/>
                <a:r>
                  <a:rPr lang="zh-CN" altLang="en-US" sz="4800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1251825" y="3527200"/>
                <a:ext cx="6181753" cy="0"/>
              </a:xfrm>
              <a:prstGeom prst="line">
                <a:avLst/>
              </a:prstGeom>
              <a:ln w="12700">
                <a:solidFill>
                  <a:srgbClr val="778EB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9" name="组合 8"/>
            <p:cNvGrpSpPr/>
            <p:nvPr/>
          </p:nvGrpSpPr>
          <p:grpSpPr>
            <a:xfrm>
              <a:off x="2162074" y="4033598"/>
              <a:ext cx="2393753" cy="498072"/>
              <a:chOff x="2269880" y="4232180"/>
              <a:chExt cx="2393753" cy="498072"/>
            </a:xfrm>
          </p:grpSpPr>
          <p:sp>
            <p:nvSpPr>
              <p:cNvPr id="15" name="出自【趣你的PPT】(微信:qunideppt)：最优质的PPT资源库"/>
              <p:cNvSpPr/>
              <p:nvPr/>
            </p:nvSpPr>
            <p:spPr>
              <a:xfrm>
                <a:off x="3786614" y="4232180"/>
                <a:ext cx="877019" cy="3692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 kern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汇报人</a:t>
                </a: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：</a:t>
                </a:r>
                <a:endPara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出自【趣你的PPT】(微信:qunideppt)：最优质的PPT资源库"/>
              <p:cNvSpPr/>
              <p:nvPr/>
            </p:nvSpPr>
            <p:spPr>
              <a:xfrm>
                <a:off x="2269880" y="4333778"/>
                <a:ext cx="953636" cy="3964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zh-CN" altLang="en-US" sz="20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5490080" y="3985780"/>
            <a:ext cx="6189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周川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12" name="组合 33"/>
          <p:cNvGrpSpPr/>
          <p:nvPr/>
        </p:nvGrpSpPr>
        <p:grpSpPr>
          <a:xfrm>
            <a:off x="555625" y="598488"/>
            <a:ext cx="4300459" cy="523220"/>
            <a:chOff x="314768" y="240848"/>
            <a:chExt cx="4300314" cy="522565"/>
          </a:xfrm>
        </p:grpSpPr>
        <p:sp>
          <p:nvSpPr>
            <p:cNvPr id="16413" name="文本框 34"/>
            <p:cNvSpPr txBox="1"/>
            <p:nvPr/>
          </p:nvSpPr>
          <p:spPr>
            <a:xfrm>
              <a:off x="1185107" y="240848"/>
              <a:ext cx="3429975" cy="5225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rgbClr val="7C92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 </a:t>
              </a:r>
              <a:r>
                <a:rPr lang="zh-CN" altLang="en-US" sz="2800" b="1" dirty="0">
                  <a:solidFill>
                    <a:srgbClr val="7C92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缺失值处理</a:t>
              </a:r>
            </a:p>
          </p:txBody>
        </p:sp>
        <p:grpSp>
          <p:nvGrpSpPr>
            <p:cNvPr id="16414" name="组合 41"/>
            <p:cNvGrpSpPr/>
            <p:nvPr/>
          </p:nvGrpSpPr>
          <p:grpSpPr>
            <a:xfrm>
              <a:off x="314768" y="301787"/>
              <a:ext cx="665208" cy="389721"/>
              <a:chOff x="907560" y="884624"/>
              <a:chExt cx="780449" cy="457236"/>
            </a:xfrm>
          </p:grpSpPr>
          <p:sp>
            <p:nvSpPr>
              <p:cNvPr id="16415" name="矩形 42"/>
              <p:cNvSpPr/>
              <p:nvPr/>
            </p:nvSpPr>
            <p:spPr>
              <a:xfrm rot="-8083795">
                <a:off x="907560" y="884660"/>
                <a:ext cx="457200" cy="457200"/>
              </a:xfrm>
              <a:prstGeom prst="rect">
                <a:avLst/>
              </a:prstGeom>
              <a:solidFill>
                <a:srgbClr val="9D96C6"/>
              </a:solidFill>
              <a:ln w="9525">
                <a:noFill/>
              </a:ln>
            </p:spPr>
            <p:txBody>
              <a:bodyPr lIns="68579" tIns="34291" rIns="68579" bIns="34291"/>
              <a:lstStyle/>
              <a:p>
                <a:endParaRPr lang="zh-CN" altLang="en-US" dirty="0">
                  <a:solidFill>
                    <a:srgbClr val="9DCAE8"/>
                  </a:solidFill>
                  <a:latin typeface="等线" panose="02010600030101010101" charset="-122"/>
                </a:endParaRPr>
              </a:p>
            </p:txBody>
          </p:sp>
          <p:sp>
            <p:nvSpPr>
              <p:cNvPr id="16416" name="矩形 43"/>
              <p:cNvSpPr/>
              <p:nvPr/>
            </p:nvSpPr>
            <p:spPr>
              <a:xfrm rot="-2645600">
                <a:off x="1230809" y="884624"/>
                <a:ext cx="457200" cy="457200"/>
              </a:xfrm>
              <a:prstGeom prst="rect">
                <a:avLst/>
              </a:prstGeom>
              <a:solidFill>
                <a:srgbClr val="90C6CA"/>
              </a:solidFill>
              <a:ln w="9525">
                <a:noFill/>
              </a:ln>
            </p:spPr>
            <p:txBody>
              <a:bodyPr lIns="68579" tIns="34291" rIns="68579" bIns="34291"/>
              <a:lstStyle/>
              <a:p>
                <a:endParaRPr lang="zh-CN" altLang="en-US" dirty="0">
                  <a:solidFill>
                    <a:srgbClr val="000000"/>
                  </a:solidFill>
                  <a:latin typeface="等线" panose="02010600030101010101" charset="-122"/>
                </a:endParaRPr>
              </a:p>
            </p:txBody>
          </p:sp>
        </p:grpSp>
      </p:grp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E2B3F22-E549-41BC-A9CF-780001C70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643730"/>
              </p:ext>
            </p:extLst>
          </p:nvPr>
        </p:nvGraphicFramePr>
        <p:xfrm>
          <a:off x="1778493" y="2212315"/>
          <a:ext cx="8475216" cy="1792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7608">
                  <a:extLst>
                    <a:ext uri="{9D8B030D-6E8A-4147-A177-3AD203B41FA5}">
                      <a16:colId xmlns:a16="http://schemas.microsoft.com/office/drawing/2014/main" val="3541668288"/>
                    </a:ext>
                  </a:extLst>
                </a:gridCol>
                <a:gridCol w="4237608">
                  <a:extLst>
                    <a:ext uri="{9D8B030D-6E8A-4147-A177-3AD203B41FA5}">
                      <a16:colId xmlns:a16="http://schemas.microsoft.com/office/drawing/2014/main" val="718812762"/>
                    </a:ext>
                  </a:extLst>
                </a:gridCol>
              </a:tblGrid>
              <a:tr h="411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缺失情况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填充方法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119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dirty="0">
                          <a:solidFill>
                            <a:srgbClr val="121212"/>
                          </a:solidFill>
                          <a:effectLst/>
                          <a:latin typeface="-apple-system"/>
                        </a:rPr>
                        <a:t>某一字段缺失值占比过大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dirty="0">
                          <a:solidFill>
                            <a:srgbClr val="121212"/>
                          </a:solidFill>
                          <a:effectLst/>
                          <a:latin typeface="-apple-system"/>
                        </a:rPr>
                        <a:t>直接删除这一字段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311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21212"/>
                          </a:solidFill>
                          <a:latin typeface="-apple-system"/>
                        </a:rPr>
                        <a:t>若为分类值字段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21212"/>
                          </a:solidFill>
                          <a:latin typeface="-apple-system"/>
                        </a:rPr>
                        <a:t>按众数进行填充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101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21212"/>
                          </a:solidFill>
                          <a:latin typeface="-apple-system"/>
                        </a:rPr>
                        <a:t>若为连续值字段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21212"/>
                          </a:solidFill>
                          <a:latin typeface="-apple-system"/>
                        </a:rPr>
                        <a:t>利用平均数或中位数、利用其他关联字段来模拟、回归函数模拟填充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410391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FF4C1E21-F16E-4FA7-ADB3-1DC249388881}"/>
              </a:ext>
            </a:extLst>
          </p:cNvPr>
          <p:cNvSpPr txBox="1"/>
          <p:nvPr/>
        </p:nvSpPr>
        <p:spPr>
          <a:xfrm>
            <a:off x="4672895" y="436852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表</a:t>
            </a:r>
            <a:r>
              <a:rPr lang="en-US" altLang="zh-CN" dirty="0"/>
              <a:t>2-1  </a:t>
            </a:r>
            <a:r>
              <a:rPr lang="zh-CN" altLang="en-US" dirty="0"/>
              <a:t>缺失值处理方法</a:t>
            </a:r>
          </a:p>
        </p:txBody>
      </p:sp>
    </p:spTree>
    <p:extLst>
      <p:ext uri="{BB962C8B-B14F-4D97-AF65-F5344CB8AC3E}">
        <p14:creationId xmlns:p14="http://schemas.microsoft.com/office/powerpoint/2010/main" val="2674728708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194" name="组合 2"/>
          <p:cNvGrpSpPr/>
          <p:nvPr/>
        </p:nvGrpSpPr>
        <p:grpSpPr>
          <a:xfrm>
            <a:off x="79899" y="0"/>
            <a:ext cx="12192000" cy="6858000"/>
            <a:chOff x="1" y="0"/>
            <a:chExt cx="12192000" cy="6858000"/>
          </a:xfrm>
        </p:grpSpPr>
        <p:pic>
          <p:nvPicPr>
            <p:cNvPr id="8195" name="图片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614958" y="3095752"/>
              <a:ext cx="8753475" cy="3762248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8196" name="组合 1"/>
            <p:cNvGrpSpPr/>
            <p:nvPr/>
          </p:nvGrpSpPr>
          <p:grpSpPr>
            <a:xfrm>
              <a:off x="1" y="0"/>
              <a:ext cx="12192000" cy="6858000"/>
              <a:chOff x="1" y="0"/>
              <a:chExt cx="12192000" cy="6858000"/>
            </a:xfrm>
          </p:grpSpPr>
          <p:pic>
            <p:nvPicPr>
              <p:cNvPr id="8197" name="图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5549568" y="0"/>
                <a:ext cx="6642432" cy="184414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8198" name="图片 3"/>
              <p:cNvPicPr>
                <a:picLocks noChangeAspect="1"/>
              </p:cNvPicPr>
              <p:nvPr/>
            </p:nvPicPr>
            <p:blipFill>
              <a:blip r:embed="rId5"/>
              <a:srcRect l="15488" r="17957"/>
              <a:stretch>
                <a:fillRect/>
              </a:stretch>
            </p:blipFill>
            <p:spPr>
              <a:xfrm>
                <a:off x="1" y="0"/>
                <a:ext cx="12192000" cy="685800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sp>
        <p:nvSpPr>
          <p:cNvPr id="36" name="矩形 35"/>
          <p:cNvSpPr/>
          <p:nvPr/>
        </p:nvSpPr>
        <p:spPr>
          <a:xfrm>
            <a:off x="0" y="1889125"/>
            <a:ext cx="7169150" cy="307975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778EB7"/>
              </a:solidFill>
            </a:endParaRPr>
          </a:p>
        </p:txBody>
      </p:sp>
      <p:grpSp>
        <p:nvGrpSpPr>
          <p:cNvPr id="8200" name="组合 23"/>
          <p:cNvGrpSpPr/>
          <p:nvPr/>
        </p:nvGrpSpPr>
        <p:grpSpPr>
          <a:xfrm>
            <a:off x="694856" y="2697823"/>
            <a:ext cx="5871631" cy="1490317"/>
            <a:chOff x="3130680" y="2614299"/>
            <a:chExt cx="5870023" cy="1489581"/>
          </a:xfrm>
        </p:grpSpPr>
        <p:sp>
          <p:nvSpPr>
            <p:cNvPr id="8201" name="出自【趣你的PPT】(微信:qunideppt)：最优质的PPT资源库"/>
            <p:cNvSpPr txBox="1"/>
            <p:nvPr/>
          </p:nvSpPr>
          <p:spPr>
            <a:xfrm>
              <a:off x="3130680" y="2614299"/>
              <a:ext cx="5870023" cy="9228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5400" b="1" kern="0" dirty="0">
                  <a:solidFill>
                    <a:srgbClr val="778EB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实验设计思路</a:t>
              </a:r>
              <a:endParaRPr lang="en-US" altLang="zh-CN" sz="5400" b="1" dirty="0">
                <a:solidFill>
                  <a:srgbClr val="7C92B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02" name="文本框 25"/>
            <p:cNvSpPr txBox="1"/>
            <p:nvPr/>
          </p:nvSpPr>
          <p:spPr>
            <a:xfrm>
              <a:off x="5233859" y="3797327"/>
              <a:ext cx="1542628" cy="3065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rgbClr val="7C92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logical design</a:t>
              </a: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3334459" y="3713393"/>
              <a:ext cx="5370299" cy="0"/>
            </a:xfrm>
            <a:prstGeom prst="line">
              <a:avLst/>
            </a:prstGeom>
            <a:noFill/>
            <a:ln>
              <a:solidFill>
                <a:srgbClr val="7C92B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2">
            <a:extLst>
              <a:ext uri="{FF2B5EF4-FFF2-40B4-BE49-F238E27FC236}">
                <a16:creationId xmlns:a16="http://schemas.microsoft.com/office/drawing/2014/main" id="{54DD60B0-208C-4949-B2A4-24A2C92AE862}"/>
              </a:ext>
            </a:extLst>
          </p:cNvPr>
          <p:cNvGrpSpPr/>
          <p:nvPr/>
        </p:nvGrpSpPr>
        <p:grpSpPr>
          <a:xfrm>
            <a:off x="916290" y="125767"/>
            <a:ext cx="11577042" cy="6858000"/>
            <a:chOff x="614958" y="0"/>
            <a:chExt cx="11577042" cy="6858000"/>
          </a:xfrm>
        </p:grpSpPr>
        <p:pic>
          <p:nvPicPr>
            <p:cNvPr id="14" name="图片 22">
              <a:extLst>
                <a:ext uri="{FF2B5EF4-FFF2-40B4-BE49-F238E27FC236}">
                  <a16:creationId xmlns:a16="http://schemas.microsoft.com/office/drawing/2014/main" id="{01778B07-FA14-472F-B8E2-02F23825B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614958" y="3095752"/>
              <a:ext cx="8753475" cy="376224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6" name="图片 4">
              <a:extLst>
                <a:ext uri="{FF2B5EF4-FFF2-40B4-BE49-F238E27FC236}">
                  <a16:creationId xmlns:a16="http://schemas.microsoft.com/office/drawing/2014/main" id="{6639DE1E-6AC1-4EB8-8A67-3403D047F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5549568" y="0"/>
              <a:ext cx="6642432" cy="1844148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204666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12" name="组合 33"/>
          <p:cNvGrpSpPr/>
          <p:nvPr/>
        </p:nvGrpSpPr>
        <p:grpSpPr>
          <a:xfrm>
            <a:off x="555625" y="598488"/>
            <a:ext cx="5330270" cy="523220"/>
            <a:chOff x="314768" y="240848"/>
            <a:chExt cx="5330090" cy="522565"/>
          </a:xfrm>
        </p:grpSpPr>
        <p:sp>
          <p:nvSpPr>
            <p:cNvPr id="16413" name="文本框 34"/>
            <p:cNvSpPr txBox="1"/>
            <p:nvPr/>
          </p:nvSpPr>
          <p:spPr>
            <a:xfrm>
              <a:off x="1185107" y="240848"/>
              <a:ext cx="4459751" cy="5225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rgbClr val="7C92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3.1 map-reduce</a:t>
              </a:r>
              <a:r>
                <a:rPr lang="zh-CN" altLang="en-US" sz="2800" b="1" dirty="0">
                  <a:solidFill>
                    <a:srgbClr val="7C92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模型图</a:t>
              </a:r>
            </a:p>
          </p:txBody>
        </p:sp>
        <p:grpSp>
          <p:nvGrpSpPr>
            <p:cNvPr id="16414" name="组合 41"/>
            <p:cNvGrpSpPr/>
            <p:nvPr/>
          </p:nvGrpSpPr>
          <p:grpSpPr>
            <a:xfrm>
              <a:off x="314768" y="301787"/>
              <a:ext cx="665208" cy="389721"/>
              <a:chOff x="907560" y="884624"/>
              <a:chExt cx="780449" cy="457236"/>
            </a:xfrm>
          </p:grpSpPr>
          <p:sp>
            <p:nvSpPr>
              <p:cNvPr id="16415" name="矩形 42"/>
              <p:cNvSpPr/>
              <p:nvPr/>
            </p:nvSpPr>
            <p:spPr>
              <a:xfrm rot="-8083795">
                <a:off x="907560" y="884660"/>
                <a:ext cx="457200" cy="457200"/>
              </a:xfrm>
              <a:prstGeom prst="rect">
                <a:avLst/>
              </a:prstGeom>
              <a:solidFill>
                <a:srgbClr val="9D96C6"/>
              </a:solidFill>
              <a:ln w="9525">
                <a:noFill/>
              </a:ln>
            </p:spPr>
            <p:txBody>
              <a:bodyPr lIns="68579" tIns="34291" rIns="68579" bIns="34291"/>
              <a:lstStyle/>
              <a:p>
                <a:endParaRPr lang="zh-CN" altLang="en-US" dirty="0">
                  <a:solidFill>
                    <a:srgbClr val="9DCAE8"/>
                  </a:solidFill>
                  <a:latin typeface="等线" panose="02010600030101010101" charset="-122"/>
                </a:endParaRPr>
              </a:p>
            </p:txBody>
          </p:sp>
          <p:sp>
            <p:nvSpPr>
              <p:cNvPr id="16416" name="矩形 43"/>
              <p:cNvSpPr/>
              <p:nvPr/>
            </p:nvSpPr>
            <p:spPr>
              <a:xfrm rot="-2645600">
                <a:off x="1230809" y="884624"/>
                <a:ext cx="457200" cy="457200"/>
              </a:xfrm>
              <a:prstGeom prst="rect">
                <a:avLst/>
              </a:prstGeom>
              <a:solidFill>
                <a:srgbClr val="90C6CA"/>
              </a:solidFill>
              <a:ln w="9525">
                <a:noFill/>
              </a:ln>
            </p:spPr>
            <p:txBody>
              <a:bodyPr lIns="68579" tIns="34291" rIns="68579" bIns="34291"/>
              <a:lstStyle/>
              <a:p>
                <a:endParaRPr lang="zh-CN" altLang="en-US" dirty="0">
                  <a:solidFill>
                    <a:srgbClr val="000000"/>
                  </a:solidFill>
                  <a:latin typeface="等线" panose="02010600030101010101" charset="-122"/>
                </a:endParaRPr>
              </a:p>
            </p:txBody>
          </p:sp>
        </p:grp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00F77E46-6521-4EFE-937C-B50AA7290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685" y="1398325"/>
            <a:ext cx="6085921" cy="333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B29C838-EAE8-4F56-AA73-30C5D928311E}"/>
              </a:ext>
            </a:extLst>
          </p:cNvPr>
          <p:cNvSpPr txBox="1"/>
          <p:nvPr/>
        </p:nvSpPr>
        <p:spPr>
          <a:xfrm>
            <a:off x="4157990" y="4901187"/>
            <a:ext cx="322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3-1 </a:t>
            </a:r>
            <a:r>
              <a:rPr lang="zh-CN" altLang="en-US" dirty="0"/>
              <a:t>实验对应</a:t>
            </a:r>
            <a:r>
              <a:rPr lang="en-US" altLang="zh-CN" dirty="0"/>
              <a:t>map-reduce</a:t>
            </a:r>
            <a:r>
              <a:rPr lang="zh-CN" altLang="en-US" dirty="0"/>
              <a:t>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D484BCE-4D06-4C86-80DD-F3AA7514D7C4}"/>
              </a:ext>
            </a:extLst>
          </p:cNvPr>
          <p:cNvSpPr txBox="1"/>
          <p:nvPr/>
        </p:nvSpPr>
        <p:spPr>
          <a:xfrm>
            <a:off x="1594053" y="5369846"/>
            <a:ext cx="23198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K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:</a:t>
            </a:r>
            <a:r>
              <a:rPr lang="zh-CN" altLang="en-US" b="1" dirty="0"/>
              <a:t>文件偏移量  </a:t>
            </a:r>
            <a:endParaRPr lang="en-US" altLang="zh-CN" b="1" dirty="0"/>
          </a:p>
          <a:p>
            <a:endParaRPr lang="en-US" altLang="zh-CN" b="1" baseline="-25000" dirty="0"/>
          </a:p>
          <a:p>
            <a:r>
              <a:rPr lang="en-US" altLang="zh-CN" b="1" dirty="0"/>
              <a:t>V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:</a:t>
            </a:r>
            <a:r>
              <a:rPr lang="zh-CN" altLang="en-US" b="1" dirty="0"/>
              <a:t>文件中的一行记录</a:t>
            </a:r>
            <a:endParaRPr lang="en-US" altLang="zh-CN" b="1" dirty="0"/>
          </a:p>
          <a:p>
            <a:endParaRPr lang="zh-CN" altLang="en-US" b="1" baseline="-25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10A0E49-66CB-4EC1-BADE-76980072AF98}"/>
              </a:ext>
            </a:extLst>
          </p:cNvPr>
          <p:cNvSpPr txBox="1"/>
          <p:nvPr/>
        </p:nvSpPr>
        <p:spPr>
          <a:xfrm>
            <a:off x="4631630" y="5369846"/>
            <a:ext cx="19800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K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:</a:t>
            </a:r>
            <a:r>
              <a:rPr lang="zh-CN" altLang="en-US" b="1" dirty="0"/>
              <a:t>某种营养成分  </a:t>
            </a:r>
            <a:endParaRPr lang="en-US" altLang="zh-CN" b="1" dirty="0"/>
          </a:p>
          <a:p>
            <a:endParaRPr lang="en-US" altLang="zh-CN" b="1" baseline="-25000" dirty="0"/>
          </a:p>
          <a:p>
            <a:r>
              <a:rPr lang="en-US" altLang="zh-CN" b="1" dirty="0"/>
              <a:t>V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:</a:t>
            </a:r>
            <a:r>
              <a:rPr lang="zh-CN" altLang="en-US" b="1" dirty="0"/>
              <a:t>食物名称</a:t>
            </a:r>
            <a:endParaRPr lang="en-US" altLang="zh-CN" b="1" dirty="0"/>
          </a:p>
          <a:p>
            <a:endParaRPr lang="zh-CN" altLang="en-US" b="1" baseline="-25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98C793D-969C-494D-94DB-E7AE786A052C}"/>
              </a:ext>
            </a:extLst>
          </p:cNvPr>
          <p:cNvSpPr txBox="1"/>
          <p:nvPr/>
        </p:nvSpPr>
        <p:spPr>
          <a:xfrm>
            <a:off x="7080927" y="5369846"/>
            <a:ext cx="28135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K</a:t>
            </a:r>
            <a:r>
              <a:rPr lang="en-US" altLang="zh-CN" b="1" baseline="-25000" dirty="0"/>
              <a:t>3</a:t>
            </a:r>
            <a:r>
              <a:rPr lang="en-US" altLang="zh-CN" b="1" dirty="0"/>
              <a:t>:</a:t>
            </a:r>
            <a:r>
              <a:rPr lang="zh-CN" altLang="en-US" b="1" dirty="0"/>
              <a:t>某种营养成分  </a:t>
            </a:r>
            <a:endParaRPr lang="en-US" altLang="zh-CN" b="1" dirty="0"/>
          </a:p>
          <a:p>
            <a:endParaRPr lang="en-US" altLang="zh-CN" b="1" baseline="-25000" dirty="0"/>
          </a:p>
          <a:p>
            <a:r>
              <a:rPr lang="en-US" altLang="zh-CN" b="1" dirty="0"/>
              <a:t>V</a:t>
            </a:r>
            <a:r>
              <a:rPr lang="en-US" altLang="zh-CN" b="1" baseline="-25000" dirty="0"/>
              <a:t>3</a:t>
            </a:r>
            <a:r>
              <a:rPr lang="en-US" altLang="zh-CN" b="1" dirty="0"/>
              <a:t>:</a:t>
            </a:r>
            <a:r>
              <a:rPr lang="zh-CN" altLang="en-US" b="1" dirty="0"/>
              <a:t>含有该成分的食物列表</a:t>
            </a:r>
            <a:endParaRPr lang="en-US" altLang="zh-CN" b="1" dirty="0"/>
          </a:p>
          <a:p>
            <a:endParaRPr lang="zh-CN" altLang="en-US" b="1" baseline="-25000" dirty="0"/>
          </a:p>
        </p:txBody>
      </p:sp>
    </p:spTree>
    <p:extLst>
      <p:ext uri="{BB962C8B-B14F-4D97-AF65-F5344CB8AC3E}">
        <p14:creationId xmlns:p14="http://schemas.microsoft.com/office/powerpoint/2010/main" val="103993244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6626" name="组合 2"/>
          <p:cNvGrpSpPr/>
          <p:nvPr/>
        </p:nvGrpSpPr>
        <p:grpSpPr>
          <a:xfrm>
            <a:off x="0" y="0"/>
            <a:ext cx="12192000" cy="6858000"/>
            <a:chOff x="1" y="0"/>
            <a:chExt cx="12192000" cy="6858000"/>
          </a:xfrm>
        </p:grpSpPr>
        <p:pic>
          <p:nvPicPr>
            <p:cNvPr id="26627" name="图片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614958" y="3095752"/>
              <a:ext cx="8753475" cy="3762248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26628" name="组合 1"/>
            <p:cNvGrpSpPr/>
            <p:nvPr/>
          </p:nvGrpSpPr>
          <p:grpSpPr>
            <a:xfrm>
              <a:off x="1" y="0"/>
              <a:ext cx="12192000" cy="6858000"/>
              <a:chOff x="1" y="0"/>
              <a:chExt cx="12192000" cy="6858000"/>
            </a:xfrm>
          </p:grpSpPr>
          <p:pic>
            <p:nvPicPr>
              <p:cNvPr id="26629" name="图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5549568" y="0"/>
                <a:ext cx="6642432" cy="184414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6630" name="图片 3"/>
              <p:cNvPicPr>
                <a:picLocks noChangeAspect="1"/>
              </p:cNvPicPr>
              <p:nvPr/>
            </p:nvPicPr>
            <p:blipFill>
              <a:blip r:embed="rId5"/>
              <a:srcRect l="15488" r="17957"/>
              <a:stretch>
                <a:fillRect/>
              </a:stretch>
            </p:blipFill>
            <p:spPr>
              <a:xfrm>
                <a:off x="1" y="0"/>
                <a:ext cx="12192000" cy="685800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sp>
        <p:nvSpPr>
          <p:cNvPr id="36" name="矩形 35"/>
          <p:cNvSpPr/>
          <p:nvPr/>
        </p:nvSpPr>
        <p:spPr>
          <a:xfrm>
            <a:off x="0" y="1889125"/>
            <a:ext cx="12192000" cy="307975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778EB7"/>
              </a:solidFill>
            </a:endParaRPr>
          </a:p>
        </p:txBody>
      </p:sp>
      <p:grpSp>
        <p:nvGrpSpPr>
          <p:cNvPr id="26632" name="组合 12"/>
          <p:cNvGrpSpPr/>
          <p:nvPr/>
        </p:nvGrpSpPr>
        <p:grpSpPr>
          <a:xfrm>
            <a:off x="3950587" y="2767013"/>
            <a:ext cx="4111625" cy="1322704"/>
            <a:chOff x="4038802" y="2585077"/>
            <a:chExt cx="4111352" cy="1322170"/>
          </a:xfrm>
        </p:grpSpPr>
        <p:sp>
          <p:nvSpPr>
            <p:cNvPr id="26633" name="出自【趣你的PPT】(微信:qunideppt)：最优质的PPT资源库"/>
            <p:cNvSpPr txBox="1"/>
            <p:nvPr/>
          </p:nvSpPr>
          <p:spPr>
            <a:xfrm>
              <a:off x="4038802" y="2585077"/>
              <a:ext cx="4111352" cy="10143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6000" b="1" dirty="0">
                  <a:solidFill>
                    <a:srgbClr val="7C92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谢谢观赏</a:t>
              </a:r>
            </a:p>
          </p:txBody>
        </p:sp>
        <p:sp>
          <p:nvSpPr>
            <p:cNvPr id="26634" name="文本框 14"/>
            <p:cNvSpPr txBox="1"/>
            <p:nvPr/>
          </p:nvSpPr>
          <p:spPr>
            <a:xfrm>
              <a:off x="5521429" y="3600666"/>
              <a:ext cx="1078793" cy="30658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rgbClr val="7C92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Thank you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4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3" y="3095625"/>
            <a:ext cx="8753475" cy="3762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0" y="0"/>
            <a:ext cx="6642100" cy="184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图片 3"/>
          <p:cNvPicPr>
            <a:picLocks noChangeAspect="1"/>
          </p:cNvPicPr>
          <p:nvPr/>
        </p:nvPicPr>
        <p:blipFill>
          <a:blip r:embed="rId5"/>
          <a:srcRect l="15488" r="17957"/>
          <a:stretch>
            <a:fillRect/>
          </a:stretch>
        </p:blipFill>
        <p:spPr>
          <a:xfrm>
            <a:off x="192446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矩形 20"/>
          <p:cNvSpPr/>
          <p:nvPr/>
        </p:nvSpPr>
        <p:spPr>
          <a:xfrm rot="7046547">
            <a:off x="-2090092" y="1984045"/>
            <a:ext cx="11944350" cy="3840163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778EB7"/>
              </a:solidFill>
            </a:endParaRPr>
          </a:p>
        </p:txBody>
      </p:sp>
      <p:grpSp>
        <p:nvGrpSpPr>
          <p:cNvPr id="3078" name="组合 23"/>
          <p:cNvGrpSpPr/>
          <p:nvPr/>
        </p:nvGrpSpPr>
        <p:grpSpPr>
          <a:xfrm>
            <a:off x="1431265" y="2524089"/>
            <a:ext cx="5864165" cy="2411568"/>
            <a:chOff x="1101236" y="2308620"/>
            <a:chExt cx="5863185" cy="2410642"/>
          </a:xfrm>
        </p:grpSpPr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1645450" y="2308620"/>
              <a:ext cx="5318971" cy="461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kern="0" cap="none" spc="0" normalizeH="0" baseline="0" noProof="0" dirty="0">
                  <a:solidFill>
                    <a:srgbClr val="778EB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01.</a:t>
              </a:r>
              <a:r>
                <a:rPr lang="zh-CN" altLang="en-US" sz="2400" b="1" kern="0" dirty="0">
                  <a:solidFill>
                    <a:srgbClr val="778EB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  <a:r>
                <a:rPr kumimoji="0" lang="zh-CN" altLang="en-US" sz="2400" b="1" kern="0" cap="none" spc="0" normalizeH="0" baseline="0" noProof="0" dirty="0">
                  <a:solidFill>
                    <a:srgbClr val="778EB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数据及实验目的</a:t>
              </a: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1101236" y="2956066"/>
              <a:ext cx="4247711" cy="461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kern="0" cap="none" spc="0" normalizeH="0" baseline="0" noProof="0" dirty="0">
                  <a:solidFill>
                    <a:srgbClr val="778EB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02.</a:t>
              </a:r>
              <a:r>
                <a:rPr kumimoji="0" lang="zh-CN" altLang="en-US" sz="2400" b="1" kern="0" cap="none" spc="0" normalizeH="0" baseline="0" noProof="0" dirty="0">
                  <a:solidFill>
                    <a:srgbClr val="778EB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数据预处理</a:t>
              </a:r>
            </a:p>
          </p:txBody>
        </p: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1335221" y="4259064"/>
              <a:ext cx="3120759" cy="460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kern="0" cap="none" spc="0" normalizeH="0" baseline="0" noProof="0" dirty="0">
                <a:solidFill>
                  <a:srgbClr val="778E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083" name="组合 28"/>
          <p:cNvGrpSpPr/>
          <p:nvPr/>
        </p:nvGrpSpPr>
        <p:grpSpPr>
          <a:xfrm>
            <a:off x="4635500" y="644525"/>
            <a:ext cx="1936750" cy="1017588"/>
            <a:chOff x="4043600" y="422817"/>
            <a:chExt cx="1938032" cy="1017402"/>
          </a:xfrm>
        </p:grpSpPr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4043600" y="1125286"/>
              <a:ext cx="1774642" cy="314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kern="0" cap="none" spc="0" normalizeH="0" baseline="0" noProof="0" dirty="0">
                  <a:solidFill>
                    <a:srgbClr val="778EB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CONTENTS</a:t>
              </a:r>
              <a:endParaRPr kumimoji="0" lang="zh-CN" altLang="en-US" sz="1400" b="1" kern="0" cap="none" spc="0" normalizeH="0" baseline="0" noProof="0" dirty="0">
                <a:solidFill>
                  <a:srgbClr val="778EB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4468327" y="422817"/>
              <a:ext cx="15133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kern="0" cap="none" spc="0" normalizeH="0" baseline="0" noProof="0" dirty="0">
                  <a:solidFill>
                    <a:srgbClr val="778EB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目录</a:t>
              </a:r>
              <a:endParaRPr kumimoji="0" lang="zh-CN" altLang="en-US" sz="4000" b="1" kern="0" cap="none" spc="0" normalizeH="0" baseline="0" noProof="0" dirty="0">
                <a:solidFill>
                  <a:srgbClr val="778EB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" name="出自【趣你的PPT】(微信:qunideppt)：最优质的PPT资源库"/>
            <p:cNvCxnSpPr/>
            <p:nvPr/>
          </p:nvCxnSpPr>
          <p:spPr>
            <a:xfrm>
              <a:off x="4559266" y="1099577"/>
              <a:ext cx="1058422" cy="0"/>
            </a:xfrm>
            <a:prstGeom prst="line">
              <a:avLst/>
            </a:prstGeom>
            <a:ln>
              <a:solidFill>
                <a:srgbClr val="778E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出自【趣你的PPT】(微信:qunideppt)：最优质的PPT资源库">
            <a:extLst>
              <a:ext uri="{FF2B5EF4-FFF2-40B4-BE49-F238E27FC236}">
                <a16:creationId xmlns:a16="http://schemas.microsoft.com/office/drawing/2014/main" id="{06299D34-CBF8-4F2F-BD11-6CA86F3632A6}"/>
              </a:ext>
            </a:extLst>
          </p:cNvPr>
          <p:cNvSpPr txBox="1"/>
          <p:nvPr/>
        </p:nvSpPr>
        <p:spPr>
          <a:xfrm>
            <a:off x="1101718" y="3876629"/>
            <a:ext cx="424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kern="0" cap="none" spc="0" normalizeH="0" baseline="0" noProof="0" dirty="0">
                <a:solidFill>
                  <a:srgbClr val="778E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03.</a:t>
            </a:r>
            <a:r>
              <a:rPr lang="zh-CN" altLang="en-US" sz="2400" b="1" kern="0" dirty="0">
                <a:solidFill>
                  <a:srgbClr val="778E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实验设计思路</a:t>
            </a:r>
            <a:endParaRPr kumimoji="0" lang="zh-CN" altLang="en-US" sz="2400" b="1" kern="0" cap="none" spc="0" normalizeH="0" baseline="0" noProof="0" dirty="0">
              <a:solidFill>
                <a:srgbClr val="778EB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098" name="组合 2"/>
          <p:cNvGrpSpPr/>
          <p:nvPr/>
        </p:nvGrpSpPr>
        <p:grpSpPr>
          <a:xfrm>
            <a:off x="174461" y="0"/>
            <a:ext cx="12192000" cy="6858000"/>
            <a:chOff x="1" y="0"/>
            <a:chExt cx="12192000" cy="6858000"/>
          </a:xfrm>
        </p:grpSpPr>
        <p:pic>
          <p:nvPicPr>
            <p:cNvPr id="4099" name="图片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614958" y="3095752"/>
              <a:ext cx="8753475" cy="3762248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4100" name="组合 1"/>
            <p:cNvGrpSpPr/>
            <p:nvPr/>
          </p:nvGrpSpPr>
          <p:grpSpPr>
            <a:xfrm>
              <a:off x="1" y="0"/>
              <a:ext cx="12192000" cy="6858000"/>
              <a:chOff x="1" y="0"/>
              <a:chExt cx="12192000" cy="6858000"/>
            </a:xfrm>
          </p:grpSpPr>
          <p:pic>
            <p:nvPicPr>
              <p:cNvPr id="4101" name="图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5549568" y="0"/>
                <a:ext cx="6642432" cy="184414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4102" name="图片 3"/>
              <p:cNvPicPr>
                <a:picLocks noChangeAspect="1"/>
              </p:cNvPicPr>
              <p:nvPr/>
            </p:nvPicPr>
            <p:blipFill>
              <a:blip r:embed="rId5"/>
              <a:srcRect l="15488" r="17957"/>
              <a:stretch>
                <a:fillRect/>
              </a:stretch>
            </p:blipFill>
            <p:spPr>
              <a:xfrm>
                <a:off x="1" y="0"/>
                <a:ext cx="12192000" cy="685800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sp>
        <p:nvSpPr>
          <p:cNvPr id="36" name="矩形 35"/>
          <p:cNvSpPr/>
          <p:nvPr/>
        </p:nvSpPr>
        <p:spPr>
          <a:xfrm>
            <a:off x="0" y="1889125"/>
            <a:ext cx="7169150" cy="307975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778EB7"/>
              </a:solidFill>
            </a:endParaRPr>
          </a:p>
        </p:txBody>
      </p:sp>
      <p:grpSp>
        <p:nvGrpSpPr>
          <p:cNvPr id="4104" name="组合 36"/>
          <p:cNvGrpSpPr/>
          <p:nvPr/>
        </p:nvGrpSpPr>
        <p:grpSpPr>
          <a:xfrm>
            <a:off x="169564" y="2825397"/>
            <a:ext cx="6830021" cy="1345599"/>
            <a:chOff x="2605531" y="2741809"/>
            <a:chExt cx="6828151" cy="1344934"/>
          </a:xfrm>
        </p:grpSpPr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2605531" y="2741809"/>
              <a:ext cx="6828151" cy="769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dist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kern="0" cap="none" spc="0" normalizeH="0" baseline="0" noProof="0" dirty="0">
                  <a:solidFill>
                    <a:srgbClr val="778EB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输入数据及实验目的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965962" y="3780190"/>
              <a:ext cx="1795288" cy="306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dist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kern="0" cap="none" spc="0" normalizeH="0" baseline="0" noProof="0" dirty="0">
                  <a:solidFill>
                    <a:srgbClr val="778EB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Design logic</a:t>
              </a: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3334459" y="3713393"/>
              <a:ext cx="5370299" cy="0"/>
            </a:xfrm>
            <a:prstGeom prst="line">
              <a:avLst/>
            </a:prstGeom>
            <a:noFill/>
            <a:ln>
              <a:solidFill>
                <a:srgbClr val="778E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2" name="组合 14"/>
          <p:cNvGrpSpPr/>
          <p:nvPr/>
        </p:nvGrpSpPr>
        <p:grpSpPr>
          <a:xfrm>
            <a:off x="555625" y="608320"/>
            <a:ext cx="4096275" cy="523220"/>
            <a:chOff x="314768" y="250668"/>
            <a:chExt cx="4096137" cy="522565"/>
          </a:xfrm>
        </p:grpSpPr>
        <p:sp>
          <p:nvSpPr>
            <p:cNvPr id="7183" name="文本框 15"/>
            <p:cNvSpPr txBox="1"/>
            <p:nvPr/>
          </p:nvSpPr>
          <p:spPr>
            <a:xfrm>
              <a:off x="1185108" y="250668"/>
              <a:ext cx="3225797" cy="5225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rgbClr val="7C92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1.1 </a:t>
              </a:r>
              <a:r>
                <a:rPr lang="zh-CN" altLang="en-US" sz="2800" b="1" dirty="0">
                  <a:solidFill>
                    <a:srgbClr val="7C92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输入数据</a:t>
              </a:r>
            </a:p>
          </p:txBody>
        </p:sp>
        <p:grpSp>
          <p:nvGrpSpPr>
            <p:cNvPr id="7184" name="组合 16"/>
            <p:cNvGrpSpPr/>
            <p:nvPr/>
          </p:nvGrpSpPr>
          <p:grpSpPr>
            <a:xfrm>
              <a:off x="314768" y="301787"/>
              <a:ext cx="665208" cy="389721"/>
              <a:chOff x="907560" y="884624"/>
              <a:chExt cx="780449" cy="457236"/>
            </a:xfrm>
          </p:grpSpPr>
          <p:sp>
            <p:nvSpPr>
              <p:cNvPr id="7185" name="矩形 17"/>
              <p:cNvSpPr/>
              <p:nvPr/>
            </p:nvSpPr>
            <p:spPr>
              <a:xfrm rot="-8083795">
                <a:off x="907560" y="884660"/>
                <a:ext cx="457200" cy="457200"/>
              </a:xfrm>
              <a:prstGeom prst="rect">
                <a:avLst/>
              </a:prstGeom>
              <a:solidFill>
                <a:srgbClr val="9D96C6"/>
              </a:solidFill>
              <a:ln w="9525">
                <a:noFill/>
              </a:ln>
            </p:spPr>
            <p:txBody>
              <a:bodyPr lIns="68579" tIns="34291" rIns="68579" bIns="34291"/>
              <a:lstStyle/>
              <a:p>
                <a:endParaRPr lang="zh-CN" altLang="en-US" dirty="0">
                  <a:solidFill>
                    <a:srgbClr val="9DCAE8"/>
                  </a:solidFill>
                  <a:latin typeface="等线" panose="02010600030101010101" charset="-122"/>
                </a:endParaRPr>
              </a:p>
            </p:txBody>
          </p:sp>
          <p:sp>
            <p:nvSpPr>
              <p:cNvPr id="7186" name="矩形 18"/>
              <p:cNvSpPr/>
              <p:nvPr/>
            </p:nvSpPr>
            <p:spPr>
              <a:xfrm rot="-2645600">
                <a:off x="1230809" y="884624"/>
                <a:ext cx="457200" cy="457200"/>
              </a:xfrm>
              <a:prstGeom prst="rect">
                <a:avLst/>
              </a:prstGeom>
              <a:solidFill>
                <a:srgbClr val="90C6CA"/>
              </a:solidFill>
              <a:ln w="9525">
                <a:noFill/>
              </a:ln>
            </p:spPr>
            <p:txBody>
              <a:bodyPr lIns="68579" tIns="34291" rIns="68579" bIns="34291"/>
              <a:lstStyle/>
              <a:p>
                <a:endParaRPr lang="zh-CN" altLang="en-US" dirty="0">
                  <a:solidFill>
                    <a:srgbClr val="000000"/>
                  </a:solidFill>
                  <a:latin typeface="等线" panose="02010600030101010101" charset="-122"/>
                </a:endParaRPr>
              </a:p>
            </p:txBody>
          </p:sp>
        </p:grp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2197007-D26A-4DA5-AC86-6DCCF87654EC}"/>
              </a:ext>
            </a:extLst>
          </p:cNvPr>
          <p:cNvSpPr txBox="1"/>
          <p:nvPr/>
        </p:nvSpPr>
        <p:spPr>
          <a:xfrm>
            <a:off x="2050038" y="1681389"/>
            <a:ext cx="76417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本实验选取了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https://world.openfoodfacts.org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上关于各种食物及其所含营养成分组成的数据集，数据大小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为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3G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，二维表格共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183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列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。</a:t>
            </a:r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原始数据的问题有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缺失值，格式乱码，字段各国语言混编，极值等。</a:t>
            </a:r>
            <a:endParaRPr lang="en-US" altLang="zh-CN" sz="2400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2" name="组合 14"/>
          <p:cNvGrpSpPr/>
          <p:nvPr/>
        </p:nvGrpSpPr>
        <p:grpSpPr>
          <a:xfrm>
            <a:off x="555625" y="608320"/>
            <a:ext cx="4096275" cy="523220"/>
            <a:chOff x="314768" y="250668"/>
            <a:chExt cx="4096137" cy="522565"/>
          </a:xfrm>
        </p:grpSpPr>
        <p:sp>
          <p:nvSpPr>
            <p:cNvPr id="7183" name="文本框 15"/>
            <p:cNvSpPr txBox="1"/>
            <p:nvPr/>
          </p:nvSpPr>
          <p:spPr>
            <a:xfrm>
              <a:off x="1185108" y="250668"/>
              <a:ext cx="3225797" cy="5225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rgbClr val="7C92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1.1 </a:t>
              </a:r>
              <a:r>
                <a:rPr lang="zh-CN" altLang="en-US" sz="2800" b="1" dirty="0">
                  <a:solidFill>
                    <a:srgbClr val="7C92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输入数据</a:t>
              </a:r>
            </a:p>
          </p:txBody>
        </p:sp>
        <p:grpSp>
          <p:nvGrpSpPr>
            <p:cNvPr id="7184" name="组合 16"/>
            <p:cNvGrpSpPr/>
            <p:nvPr/>
          </p:nvGrpSpPr>
          <p:grpSpPr>
            <a:xfrm>
              <a:off x="314768" y="301787"/>
              <a:ext cx="665208" cy="389721"/>
              <a:chOff x="907560" y="884624"/>
              <a:chExt cx="780449" cy="457236"/>
            </a:xfrm>
          </p:grpSpPr>
          <p:sp>
            <p:nvSpPr>
              <p:cNvPr id="7185" name="矩形 17"/>
              <p:cNvSpPr/>
              <p:nvPr/>
            </p:nvSpPr>
            <p:spPr>
              <a:xfrm rot="-8083795">
                <a:off x="907560" y="884660"/>
                <a:ext cx="457200" cy="457200"/>
              </a:xfrm>
              <a:prstGeom prst="rect">
                <a:avLst/>
              </a:prstGeom>
              <a:solidFill>
                <a:srgbClr val="9D96C6"/>
              </a:solidFill>
              <a:ln w="9525">
                <a:noFill/>
              </a:ln>
            </p:spPr>
            <p:txBody>
              <a:bodyPr lIns="68579" tIns="34291" rIns="68579" bIns="34291"/>
              <a:lstStyle/>
              <a:p>
                <a:endParaRPr lang="zh-CN" altLang="en-US" dirty="0">
                  <a:solidFill>
                    <a:srgbClr val="9DCAE8"/>
                  </a:solidFill>
                  <a:latin typeface="等线" panose="02010600030101010101" charset="-122"/>
                </a:endParaRPr>
              </a:p>
            </p:txBody>
          </p:sp>
          <p:sp>
            <p:nvSpPr>
              <p:cNvPr id="7186" name="矩形 18"/>
              <p:cNvSpPr/>
              <p:nvPr/>
            </p:nvSpPr>
            <p:spPr>
              <a:xfrm rot="-2645600">
                <a:off x="1230809" y="884624"/>
                <a:ext cx="457200" cy="457200"/>
              </a:xfrm>
              <a:prstGeom prst="rect">
                <a:avLst/>
              </a:prstGeom>
              <a:solidFill>
                <a:srgbClr val="90C6CA"/>
              </a:solidFill>
              <a:ln w="9525">
                <a:noFill/>
              </a:ln>
            </p:spPr>
            <p:txBody>
              <a:bodyPr lIns="68579" tIns="34291" rIns="68579" bIns="34291"/>
              <a:lstStyle/>
              <a:p>
                <a:endParaRPr lang="zh-CN" altLang="en-US" dirty="0">
                  <a:solidFill>
                    <a:srgbClr val="000000"/>
                  </a:solidFill>
                  <a:latin typeface="等线" panose="02010600030101010101" charset="-122"/>
                </a:endParaRPr>
              </a:p>
            </p:txBody>
          </p:sp>
        </p:grp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2197007-D26A-4DA5-AC86-6DCCF87654EC}"/>
              </a:ext>
            </a:extLst>
          </p:cNvPr>
          <p:cNvSpPr txBox="1"/>
          <p:nvPr/>
        </p:nvSpPr>
        <p:spPr>
          <a:xfrm>
            <a:off x="2112182" y="1983230"/>
            <a:ext cx="76417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本实验选取了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https://world.openfoodfacts.org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上关于各种食物及其所含营养成分组成的数据集，数据大小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为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3G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，二维表格共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183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列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。</a:t>
            </a:r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原始数据的问题有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缺失值，格式乱码，字段各国语言混编，极值等。</a:t>
            </a:r>
            <a:endParaRPr lang="en-US" altLang="zh-CN" sz="2400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578615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12" name="组合 33"/>
          <p:cNvGrpSpPr/>
          <p:nvPr/>
        </p:nvGrpSpPr>
        <p:grpSpPr>
          <a:xfrm>
            <a:off x="555625" y="598488"/>
            <a:ext cx="4300459" cy="523220"/>
            <a:chOff x="314768" y="240848"/>
            <a:chExt cx="4300314" cy="522565"/>
          </a:xfrm>
        </p:grpSpPr>
        <p:sp>
          <p:nvSpPr>
            <p:cNvPr id="16413" name="文本框 34"/>
            <p:cNvSpPr txBox="1"/>
            <p:nvPr/>
          </p:nvSpPr>
          <p:spPr>
            <a:xfrm>
              <a:off x="1185107" y="240848"/>
              <a:ext cx="3429975" cy="5225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rgbClr val="7C92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1.1 </a:t>
              </a:r>
              <a:r>
                <a:rPr lang="zh-CN" altLang="en-US" sz="2800" b="1" dirty="0">
                  <a:solidFill>
                    <a:srgbClr val="7C92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输入数据</a:t>
              </a:r>
            </a:p>
          </p:txBody>
        </p:sp>
        <p:grpSp>
          <p:nvGrpSpPr>
            <p:cNvPr id="16414" name="组合 41"/>
            <p:cNvGrpSpPr/>
            <p:nvPr/>
          </p:nvGrpSpPr>
          <p:grpSpPr>
            <a:xfrm>
              <a:off x="314768" y="301787"/>
              <a:ext cx="665208" cy="389721"/>
              <a:chOff x="907560" y="884624"/>
              <a:chExt cx="780449" cy="457236"/>
            </a:xfrm>
          </p:grpSpPr>
          <p:sp>
            <p:nvSpPr>
              <p:cNvPr id="16415" name="矩形 42"/>
              <p:cNvSpPr/>
              <p:nvPr/>
            </p:nvSpPr>
            <p:spPr>
              <a:xfrm rot="-8083795">
                <a:off x="907560" y="884660"/>
                <a:ext cx="457200" cy="457200"/>
              </a:xfrm>
              <a:prstGeom prst="rect">
                <a:avLst/>
              </a:prstGeom>
              <a:solidFill>
                <a:srgbClr val="9D96C6"/>
              </a:solidFill>
              <a:ln w="9525">
                <a:noFill/>
              </a:ln>
            </p:spPr>
            <p:txBody>
              <a:bodyPr lIns="68579" tIns="34291" rIns="68579" bIns="34291"/>
              <a:lstStyle/>
              <a:p>
                <a:endParaRPr lang="zh-CN" altLang="en-US" dirty="0">
                  <a:solidFill>
                    <a:srgbClr val="9DCAE8"/>
                  </a:solidFill>
                  <a:latin typeface="等线" panose="02010600030101010101" charset="-122"/>
                </a:endParaRPr>
              </a:p>
            </p:txBody>
          </p:sp>
          <p:sp>
            <p:nvSpPr>
              <p:cNvPr id="16416" name="矩形 43"/>
              <p:cNvSpPr/>
              <p:nvPr/>
            </p:nvSpPr>
            <p:spPr>
              <a:xfrm rot="-2645600">
                <a:off x="1230809" y="884624"/>
                <a:ext cx="457200" cy="457200"/>
              </a:xfrm>
              <a:prstGeom prst="rect">
                <a:avLst/>
              </a:prstGeom>
              <a:solidFill>
                <a:srgbClr val="90C6CA"/>
              </a:solidFill>
              <a:ln w="9525">
                <a:noFill/>
              </a:ln>
            </p:spPr>
            <p:txBody>
              <a:bodyPr lIns="68579" tIns="34291" rIns="68579" bIns="34291"/>
              <a:lstStyle/>
              <a:p>
                <a:endParaRPr lang="zh-CN" altLang="en-US" dirty="0">
                  <a:solidFill>
                    <a:srgbClr val="000000"/>
                  </a:solidFill>
                  <a:latin typeface="等线" panose="02010600030101010101" charset="-122"/>
                </a:endParaRPr>
              </a:p>
            </p:txBody>
          </p: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57B6CC1-94BC-4CAE-9F7D-5B5EF2F85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564" y="1327680"/>
            <a:ext cx="7587283" cy="461694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6B2DA9-E112-4830-A932-339CB3F11D99}"/>
              </a:ext>
            </a:extLst>
          </p:cNvPr>
          <p:cNvSpPr txBox="1"/>
          <p:nvPr/>
        </p:nvSpPr>
        <p:spPr>
          <a:xfrm>
            <a:off x="5042516" y="5985594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1-1  </a:t>
            </a:r>
            <a:r>
              <a:rPr lang="zh-CN" altLang="en-US" dirty="0"/>
              <a:t>输入数据概览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12" name="组合 33"/>
          <p:cNvGrpSpPr/>
          <p:nvPr/>
        </p:nvGrpSpPr>
        <p:grpSpPr>
          <a:xfrm>
            <a:off x="555625" y="598488"/>
            <a:ext cx="4300459" cy="523220"/>
            <a:chOff x="314768" y="240848"/>
            <a:chExt cx="4300314" cy="522565"/>
          </a:xfrm>
        </p:grpSpPr>
        <p:sp>
          <p:nvSpPr>
            <p:cNvPr id="16413" name="文本框 34"/>
            <p:cNvSpPr txBox="1"/>
            <p:nvPr/>
          </p:nvSpPr>
          <p:spPr>
            <a:xfrm>
              <a:off x="1185107" y="240848"/>
              <a:ext cx="3429975" cy="5225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rgbClr val="7C92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1.2 </a:t>
              </a:r>
              <a:r>
                <a:rPr lang="zh-CN" altLang="en-US" sz="2800" b="1" dirty="0">
                  <a:solidFill>
                    <a:srgbClr val="7C92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实验目的</a:t>
              </a:r>
            </a:p>
          </p:txBody>
        </p:sp>
        <p:grpSp>
          <p:nvGrpSpPr>
            <p:cNvPr id="16414" name="组合 41"/>
            <p:cNvGrpSpPr/>
            <p:nvPr/>
          </p:nvGrpSpPr>
          <p:grpSpPr>
            <a:xfrm>
              <a:off x="314768" y="301787"/>
              <a:ext cx="665208" cy="389721"/>
              <a:chOff x="907560" y="884624"/>
              <a:chExt cx="780449" cy="457236"/>
            </a:xfrm>
          </p:grpSpPr>
          <p:sp>
            <p:nvSpPr>
              <p:cNvPr id="16415" name="矩形 42"/>
              <p:cNvSpPr/>
              <p:nvPr/>
            </p:nvSpPr>
            <p:spPr>
              <a:xfrm rot="-8083795">
                <a:off x="907560" y="884660"/>
                <a:ext cx="457200" cy="457200"/>
              </a:xfrm>
              <a:prstGeom prst="rect">
                <a:avLst/>
              </a:prstGeom>
              <a:solidFill>
                <a:srgbClr val="9D96C6"/>
              </a:solidFill>
              <a:ln w="9525">
                <a:noFill/>
              </a:ln>
            </p:spPr>
            <p:txBody>
              <a:bodyPr lIns="68579" tIns="34291" rIns="68579" bIns="34291"/>
              <a:lstStyle/>
              <a:p>
                <a:endParaRPr lang="zh-CN" altLang="en-US" dirty="0">
                  <a:solidFill>
                    <a:srgbClr val="9DCAE8"/>
                  </a:solidFill>
                  <a:latin typeface="等线" panose="02010600030101010101" charset="-122"/>
                </a:endParaRPr>
              </a:p>
            </p:txBody>
          </p:sp>
          <p:sp>
            <p:nvSpPr>
              <p:cNvPr id="16416" name="矩形 43"/>
              <p:cNvSpPr/>
              <p:nvPr/>
            </p:nvSpPr>
            <p:spPr>
              <a:xfrm rot="-2645600">
                <a:off x="1230809" y="884624"/>
                <a:ext cx="457200" cy="457200"/>
              </a:xfrm>
              <a:prstGeom prst="rect">
                <a:avLst/>
              </a:prstGeom>
              <a:solidFill>
                <a:srgbClr val="90C6CA"/>
              </a:solidFill>
              <a:ln w="9525">
                <a:noFill/>
              </a:ln>
            </p:spPr>
            <p:txBody>
              <a:bodyPr lIns="68579" tIns="34291" rIns="68579" bIns="34291"/>
              <a:lstStyle/>
              <a:p>
                <a:endParaRPr lang="zh-CN" altLang="en-US" dirty="0">
                  <a:solidFill>
                    <a:srgbClr val="000000"/>
                  </a:solidFill>
                  <a:latin typeface="等线" panose="02010600030101010101" charset="-122"/>
                </a:endParaRPr>
              </a:p>
            </p:txBody>
          </p:sp>
        </p:grp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82583B1-DEBA-4FEF-96EB-8FE195F5AAE3}"/>
              </a:ext>
            </a:extLst>
          </p:cNvPr>
          <p:cNvSpPr txBox="1"/>
          <p:nvPr/>
        </p:nvSpPr>
        <p:spPr>
          <a:xfrm>
            <a:off x="2275114" y="2533646"/>
            <a:ext cx="7641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本实验拟先通过数据清洗，再根据食物的营养组成对含有不同营养物质的食物进行分类，从而对某种营养成分有特定需求的人进行合理推荐。</a:t>
            </a:r>
            <a:endParaRPr lang="en-US" altLang="zh-CN" sz="2400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77416381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194" name="组合 2"/>
          <p:cNvGrpSpPr/>
          <p:nvPr/>
        </p:nvGrpSpPr>
        <p:grpSpPr>
          <a:xfrm>
            <a:off x="79899" y="0"/>
            <a:ext cx="12192000" cy="6858000"/>
            <a:chOff x="1" y="0"/>
            <a:chExt cx="12192000" cy="6858000"/>
          </a:xfrm>
        </p:grpSpPr>
        <p:pic>
          <p:nvPicPr>
            <p:cNvPr id="8195" name="图片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614958" y="3095752"/>
              <a:ext cx="8753475" cy="3762248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8196" name="组合 1"/>
            <p:cNvGrpSpPr/>
            <p:nvPr/>
          </p:nvGrpSpPr>
          <p:grpSpPr>
            <a:xfrm>
              <a:off x="1" y="0"/>
              <a:ext cx="12192000" cy="6858000"/>
              <a:chOff x="1" y="0"/>
              <a:chExt cx="12192000" cy="6858000"/>
            </a:xfrm>
          </p:grpSpPr>
          <p:pic>
            <p:nvPicPr>
              <p:cNvPr id="8197" name="图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5549568" y="0"/>
                <a:ext cx="6642432" cy="184414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8198" name="图片 3"/>
              <p:cNvPicPr>
                <a:picLocks noChangeAspect="1"/>
              </p:cNvPicPr>
              <p:nvPr/>
            </p:nvPicPr>
            <p:blipFill>
              <a:blip r:embed="rId5"/>
              <a:srcRect l="15488" r="17957"/>
              <a:stretch>
                <a:fillRect/>
              </a:stretch>
            </p:blipFill>
            <p:spPr>
              <a:xfrm>
                <a:off x="1" y="0"/>
                <a:ext cx="12192000" cy="685800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sp>
        <p:nvSpPr>
          <p:cNvPr id="36" name="矩形 35"/>
          <p:cNvSpPr/>
          <p:nvPr/>
        </p:nvSpPr>
        <p:spPr>
          <a:xfrm>
            <a:off x="0" y="1889125"/>
            <a:ext cx="7169150" cy="307975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778EB7"/>
              </a:solidFill>
            </a:endParaRPr>
          </a:p>
        </p:txBody>
      </p:sp>
      <p:grpSp>
        <p:nvGrpSpPr>
          <p:cNvPr id="8200" name="组合 23"/>
          <p:cNvGrpSpPr/>
          <p:nvPr/>
        </p:nvGrpSpPr>
        <p:grpSpPr>
          <a:xfrm>
            <a:off x="694856" y="2697823"/>
            <a:ext cx="5871631" cy="1490317"/>
            <a:chOff x="3130680" y="2614299"/>
            <a:chExt cx="5870023" cy="1489581"/>
          </a:xfrm>
        </p:grpSpPr>
        <p:sp>
          <p:nvSpPr>
            <p:cNvPr id="8201" name="出自【趣你的PPT】(微信:qunideppt)：最优质的PPT资源库"/>
            <p:cNvSpPr txBox="1"/>
            <p:nvPr/>
          </p:nvSpPr>
          <p:spPr>
            <a:xfrm>
              <a:off x="3130680" y="2614299"/>
              <a:ext cx="5870023" cy="9228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5400" b="1" kern="0" dirty="0">
                  <a:solidFill>
                    <a:srgbClr val="778EB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数据预处理</a:t>
              </a:r>
              <a:endParaRPr lang="en-US" altLang="zh-CN" sz="5400" b="1" dirty="0">
                <a:solidFill>
                  <a:srgbClr val="7C92B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02" name="文本框 25"/>
            <p:cNvSpPr txBox="1"/>
            <p:nvPr/>
          </p:nvSpPr>
          <p:spPr>
            <a:xfrm>
              <a:off x="5233859" y="3797327"/>
              <a:ext cx="1542628" cy="3065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rgbClr val="7C92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logical design</a:t>
              </a: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3334459" y="3713393"/>
              <a:ext cx="5370299" cy="0"/>
            </a:xfrm>
            <a:prstGeom prst="line">
              <a:avLst/>
            </a:prstGeom>
            <a:noFill/>
            <a:ln>
              <a:solidFill>
                <a:srgbClr val="7C92B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97654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12" name="组合 33"/>
          <p:cNvGrpSpPr/>
          <p:nvPr/>
        </p:nvGrpSpPr>
        <p:grpSpPr>
          <a:xfrm>
            <a:off x="555625" y="598488"/>
            <a:ext cx="4300459" cy="523220"/>
            <a:chOff x="314768" y="240848"/>
            <a:chExt cx="4300314" cy="522565"/>
          </a:xfrm>
        </p:grpSpPr>
        <p:sp>
          <p:nvSpPr>
            <p:cNvPr id="16413" name="文本框 34"/>
            <p:cNvSpPr txBox="1"/>
            <p:nvPr/>
          </p:nvSpPr>
          <p:spPr>
            <a:xfrm>
              <a:off x="1185107" y="240848"/>
              <a:ext cx="3429975" cy="5225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rgbClr val="7C92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2.1 </a:t>
              </a:r>
              <a:r>
                <a:rPr lang="zh-CN" altLang="en-US" sz="2800" b="1" dirty="0">
                  <a:solidFill>
                    <a:srgbClr val="7C92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文件分片</a:t>
              </a:r>
            </a:p>
          </p:txBody>
        </p:sp>
        <p:grpSp>
          <p:nvGrpSpPr>
            <p:cNvPr id="16414" name="组合 41"/>
            <p:cNvGrpSpPr/>
            <p:nvPr/>
          </p:nvGrpSpPr>
          <p:grpSpPr>
            <a:xfrm>
              <a:off x="314768" y="301787"/>
              <a:ext cx="665208" cy="389721"/>
              <a:chOff x="907560" y="884624"/>
              <a:chExt cx="780449" cy="457236"/>
            </a:xfrm>
          </p:grpSpPr>
          <p:sp>
            <p:nvSpPr>
              <p:cNvPr id="16415" name="矩形 42"/>
              <p:cNvSpPr/>
              <p:nvPr/>
            </p:nvSpPr>
            <p:spPr>
              <a:xfrm rot="-8083795">
                <a:off x="907560" y="884660"/>
                <a:ext cx="457200" cy="457200"/>
              </a:xfrm>
              <a:prstGeom prst="rect">
                <a:avLst/>
              </a:prstGeom>
              <a:solidFill>
                <a:srgbClr val="9D96C6"/>
              </a:solidFill>
              <a:ln w="9525">
                <a:noFill/>
              </a:ln>
            </p:spPr>
            <p:txBody>
              <a:bodyPr lIns="68579" tIns="34291" rIns="68579" bIns="34291"/>
              <a:lstStyle/>
              <a:p>
                <a:endParaRPr lang="zh-CN" altLang="en-US" dirty="0">
                  <a:solidFill>
                    <a:srgbClr val="9DCAE8"/>
                  </a:solidFill>
                  <a:latin typeface="等线" panose="02010600030101010101" charset="-122"/>
                </a:endParaRPr>
              </a:p>
            </p:txBody>
          </p:sp>
          <p:sp>
            <p:nvSpPr>
              <p:cNvPr id="16416" name="矩形 43"/>
              <p:cNvSpPr/>
              <p:nvPr/>
            </p:nvSpPr>
            <p:spPr>
              <a:xfrm rot="-2645600">
                <a:off x="1230809" y="884624"/>
                <a:ext cx="457200" cy="457200"/>
              </a:xfrm>
              <a:prstGeom prst="rect">
                <a:avLst/>
              </a:prstGeom>
              <a:solidFill>
                <a:srgbClr val="90C6CA"/>
              </a:solidFill>
              <a:ln w="9525">
                <a:noFill/>
              </a:ln>
            </p:spPr>
            <p:txBody>
              <a:bodyPr lIns="68579" tIns="34291" rIns="68579" bIns="34291"/>
              <a:lstStyle/>
              <a:p>
                <a:endParaRPr lang="zh-CN" altLang="en-US" dirty="0">
                  <a:solidFill>
                    <a:srgbClr val="000000"/>
                  </a:solidFill>
                  <a:latin typeface="等线" panose="02010600030101010101" charset="-122"/>
                </a:endParaRPr>
              </a:p>
            </p:txBody>
          </p:sp>
        </p:grp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CCCD371-19E4-4D88-B5EB-86C97D783E98}"/>
              </a:ext>
            </a:extLst>
          </p:cNvPr>
          <p:cNvSpPr txBox="1"/>
          <p:nvPr/>
        </p:nvSpPr>
        <p:spPr>
          <a:xfrm>
            <a:off x="2023404" y="1984464"/>
            <a:ext cx="7641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原文件大小为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3GB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，考虑使用</a:t>
            </a:r>
            <a:r>
              <a:rPr lang="en-US" altLang="zh-CN" sz="2400" b="0" i="0" dirty="0" err="1">
                <a:solidFill>
                  <a:srgbClr val="121212"/>
                </a:solidFill>
                <a:effectLst/>
                <a:latin typeface="-apple-system"/>
              </a:rPr>
              <a:t>hadoop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本身自带的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CSV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文件处理模块进行分片，设置分片后文件大小为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5000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行</a:t>
            </a:r>
            <a:endParaRPr lang="en-US" altLang="zh-CN" sz="2400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CA8ABAF-9FFA-4669-A4D6-25888A82302A}"/>
              </a:ext>
            </a:extLst>
          </p:cNvPr>
          <p:cNvSpPr txBox="1"/>
          <p:nvPr/>
        </p:nvSpPr>
        <p:spPr>
          <a:xfrm>
            <a:off x="4193501" y="5336193"/>
            <a:ext cx="346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2-1  5000</a:t>
            </a:r>
            <a:r>
              <a:rPr lang="zh-CN" altLang="en-US" dirty="0"/>
              <a:t>行数据文件内容概览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C9CE58-4714-4B3E-8321-94BA6DFCC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964" y="3206660"/>
            <a:ext cx="5182049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57380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主题​​">
  <a:themeElements>
    <a:clrScheme name="自定义 6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D96C6"/>
      </a:accent1>
      <a:accent2>
        <a:srgbClr val="90C6CA"/>
      </a:accent2>
      <a:accent3>
        <a:srgbClr val="9D96C6"/>
      </a:accent3>
      <a:accent4>
        <a:srgbClr val="90C6CA"/>
      </a:accent4>
      <a:accent5>
        <a:srgbClr val="9D96C6"/>
      </a:accent5>
      <a:accent6>
        <a:srgbClr val="90C6CA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6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D96C6"/>
      </a:accent1>
      <a:accent2>
        <a:srgbClr val="90C6CA"/>
      </a:accent2>
      <a:accent3>
        <a:srgbClr val="9D96C6"/>
      </a:accent3>
      <a:accent4>
        <a:srgbClr val="90C6CA"/>
      </a:accent4>
      <a:accent5>
        <a:srgbClr val="9D96C6"/>
      </a:accent5>
      <a:accent6>
        <a:srgbClr val="90C6CA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2103</TotalTime>
  <Words>343</Words>
  <Application>Microsoft Office PowerPoint</Application>
  <PresentationFormat>宽屏</PresentationFormat>
  <Paragraphs>55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-apple-system</vt:lpstr>
      <vt:lpstr>等线</vt:lpstr>
      <vt:lpstr>等线 Light</vt:lpstr>
      <vt:lpstr>微软雅黑</vt:lpstr>
      <vt:lpstr>Arial</vt:lpstr>
      <vt:lpstr>Source Sans Pro</vt:lpstr>
      <vt:lpstr>Source Sans Pro Black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egette</dc:creator>
  <cp:lastModifiedBy>周川</cp:lastModifiedBy>
  <cp:revision>102</cp:revision>
  <dcterms:created xsi:type="dcterms:W3CDTF">2017-03-10T16:53:00Z</dcterms:created>
  <dcterms:modified xsi:type="dcterms:W3CDTF">2020-11-30T00:57:20Z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  <property fmtid="{D5CDD505-2E9C-101B-9397-08002B2CF9AE}" pid="3" name="KSORubyTemplateID">
    <vt:lpwstr>8</vt:lpwstr>
  </property>
</Properties>
</file>